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8"/>
  </p:notesMasterIdLst>
  <p:sldIdLst>
    <p:sldId id="256" r:id="rId2"/>
    <p:sldId id="262" r:id="rId3"/>
    <p:sldId id="263" r:id="rId4"/>
    <p:sldId id="264" r:id="rId5"/>
    <p:sldId id="257" r:id="rId6"/>
    <p:sldId id="259"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53" d="100"/>
          <a:sy n="53" d="100"/>
        </p:scale>
        <p:origin x="-1866" y="-34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49F5861-3294-4C33-A9ED-2A4D7DE64161}" type="datetimeFigureOut">
              <a:rPr lang="en-US" smtClean="0"/>
              <a:t>4/19/2021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D50D2F1-892B-4EA5-96FA-6F99783D5A2A}" type="slidenum">
              <a:rPr lang="en-US" smtClean="0"/>
              <a:t>‹#›</a:t>
            </a:fld>
            <a:endParaRPr lang="en-US"/>
          </a:p>
        </p:txBody>
      </p:sp>
    </p:spTree>
    <p:extLst>
      <p:ext uri="{BB962C8B-B14F-4D97-AF65-F5344CB8AC3E}">
        <p14:creationId xmlns:p14="http://schemas.microsoft.com/office/powerpoint/2010/main" val="23782592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Los</a:t>
            </a:r>
            <a:r>
              <a:rPr lang="en-US" baseline="0" dirty="0" smtClean="0"/>
              <a:t> Angeles has a smooth and perfect representation of density. The above block data shows population density in Los Angeles based on 2010 census. Unlike the other cities that has unclear and sometimes complex point of abstraction, Los Angeles City has a clean and smooth block. It is easy even to see the fading darkness of a city in Los Angeles. The map also demonstrates slightly high magnification, which makes it difficult to determine the two sides of a street. </a:t>
            </a:r>
            <a:endParaRPr lang="en-US" dirty="0"/>
          </a:p>
        </p:txBody>
      </p:sp>
      <p:sp>
        <p:nvSpPr>
          <p:cNvPr id="4" name="Slide Number Placeholder 3"/>
          <p:cNvSpPr>
            <a:spLocks noGrp="1"/>
          </p:cNvSpPr>
          <p:nvPr>
            <p:ph type="sldNum" sz="quarter" idx="10"/>
          </p:nvPr>
        </p:nvSpPr>
        <p:spPr/>
        <p:txBody>
          <a:bodyPr/>
          <a:lstStyle/>
          <a:p>
            <a:fld id="{DD50D2F1-892B-4EA5-96FA-6F99783D5A2A}" type="slidenum">
              <a:rPr lang="en-US" smtClean="0"/>
              <a:t>2</a:t>
            </a:fld>
            <a:endParaRPr lang="en-US"/>
          </a:p>
        </p:txBody>
      </p:sp>
    </p:spTree>
    <p:extLst>
      <p:ext uri="{BB962C8B-B14F-4D97-AF65-F5344CB8AC3E}">
        <p14:creationId xmlns:p14="http://schemas.microsoft.com/office/powerpoint/2010/main" val="7686320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slide shows job distribution in Los Angeles City. It looks different from the other cities. For example, there are a lot of jobs downtown, which is signified by the red dots on the map. The red dots symbolizes light industry and warehousing. Also, there is a thick stretch of unemployment towards westward of downtown and towards the Santa Monica. Towards the south, there are small clusters of employment. The blue dots represents the professional services, which are not concentrated on the downtown, but they are found everywhere on the map. </a:t>
            </a:r>
            <a:endParaRPr lang="en-US" dirty="0"/>
          </a:p>
        </p:txBody>
      </p:sp>
      <p:sp>
        <p:nvSpPr>
          <p:cNvPr id="4" name="Slide Number Placeholder 3"/>
          <p:cNvSpPr>
            <a:spLocks noGrp="1"/>
          </p:cNvSpPr>
          <p:nvPr>
            <p:ph type="sldNum" sz="quarter" idx="10"/>
          </p:nvPr>
        </p:nvSpPr>
        <p:spPr/>
        <p:txBody>
          <a:bodyPr/>
          <a:lstStyle/>
          <a:p>
            <a:fld id="{DD50D2F1-892B-4EA5-96FA-6F99783D5A2A}" type="slidenum">
              <a:rPr lang="en-US" smtClean="0"/>
              <a:t>3</a:t>
            </a:fld>
            <a:endParaRPr lang="en-US"/>
          </a:p>
        </p:txBody>
      </p:sp>
    </p:spTree>
    <p:extLst>
      <p:ext uri="{BB962C8B-B14F-4D97-AF65-F5344CB8AC3E}">
        <p14:creationId xmlns:p14="http://schemas.microsoft.com/office/powerpoint/2010/main" val="31507178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1</a:t>
            </a:r>
            <a:r>
              <a:rPr lang="en-US" baseline="0" dirty="0" smtClean="0"/>
              <a:t> dot represents 20 immigrants, with the red dot representing immigrants from Mexico, blue blue (Latin America), light green (East Asia), light blue ((South Asia), pink (North Africa), orange (Europe), purple (Sub-Saharan Africa), dark grey (Canada), and yellow (Oceania). The concentration of Los Angeles’ immigrant population shows that a good number of the city’s demographic is made up of immigrants. Immigrants from Mexico are the majority denoted by the color code red. They are followed by East/South East Asians (light green), and then Latin Americans (blue). The map further shows that immigrants are mainly concentrated on the same region, especially on the western and north western side of the city. On the east, Mexican immigrants are scarcely distributed even though they are still the majority. </a:t>
            </a:r>
            <a:endParaRPr lang="en-US" dirty="0"/>
          </a:p>
        </p:txBody>
      </p:sp>
      <p:sp>
        <p:nvSpPr>
          <p:cNvPr id="4" name="Slide Number Placeholder 3"/>
          <p:cNvSpPr>
            <a:spLocks noGrp="1"/>
          </p:cNvSpPr>
          <p:nvPr>
            <p:ph type="sldNum" sz="quarter" idx="10"/>
          </p:nvPr>
        </p:nvSpPr>
        <p:spPr/>
        <p:txBody>
          <a:bodyPr/>
          <a:lstStyle/>
          <a:p>
            <a:fld id="{DD50D2F1-892B-4EA5-96FA-6F99783D5A2A}" type="slidenum">
              <a:rPr lang="en-US" smtClean="0"/>
              <a:t>4</a:t>
            </a:fld>
            <a:endParaRPr lang="en-US"/>
          </a:p>
        </p:txBody>
      </p:sp>
    </p:spTree>
    <p:extLst>
      <p:ext uri="{BB962C8B-B14F-4D97-AF65-F5344CB8AC3E}">
        <p14:creationId xmlns:p14="http://schemas.microsoft.com/office/powerpoint/2010/main" val="17980211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above summary shows what the</a:t>
            </a:r>
            <a:r>
              <a:rPr lang="en-US" baseline="0" dirty="0" smtClean="0"/>
              <a:t> three maps have depicted about Los Angeles City. Los Angeles is densely populated (general population). The job distribution also shows that jobs are unevenly distributed with the majority located towards the downtown. Also, the number if immigrant population in Los Angeles is significantly high, with the Mexican immigrants leading. </a:t>
            </a:r>
            <a:endParaRPr lang="en-US" dirty="0"/>
          </a:p>
        </p:txBody>
      </p:sp>
      <p:sp>
        <p:nvSpPr>
          <p:cNvPr id="4" name="Slide Number Placeholder 3"/>
          <p:cNvSpPr>
            <a:spLocks noGrp="1"/>
          </p:cNvSpPr>
          <p:nvPr>
            <p:ph type="sldNum" sz="quarter" idx="10"/>
          </p:nvPr>
        </p:nvSpPr>
        <p:spPr/>
        <p:txBody>
          <a:bodyPr/>
          <a:lstStyle/>
          <a:p>
            <a:fld id="{DD50D2F1-892B-4EA5-96FA-6F99783D5A2A}" type="slidenum">
              <a:rPr lang="en-US" smtClean="0"/>
              <a:t>5</a:t>
            </a:fld>
            <a:endParaRPr lang="en-US"/>
          </a:p>
        </p:txBody>
      </p:sp>
    </p:spTree>
    <p:extLst>
      <p:ext uri="{BB962C8B-B14F-4D97-AF65-F5344CB8AC3E}">
        <p14:creationId xmlns:p14="http://schemas.microsoft.com/office/powerpoint/2010/main" val="40642105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6ACF4BD4-FBFC-4173-BD5E-EE53D824C05C}" type="datetimeFigureOut">
              <a:rPr lang="en-US" smtClean="0"/>
              <a:t>4/19/2021</a:t>
            </a:fld>
            <a:endParaRPr lang="en-US"/>
          </a:p>
        </p:txBody>
      </p:sp>
      <p:sp>
        <p:nvSpPr>
          <p:cNvPr id="17" name="Footer Placeholder 16"/>
          <p:cNvSpPr>
            <a:spLocks noGrp="1"/>
          </p:cNvSpPr>
          <p:nvPr>
            <p:ph type="ftr" sz="quarter" idx="11"/>
          </p:nvPr>
        </p:nvSpPr>
        <p:spPr>
          <a:xfrm>
            <a:off x="5410200" y="4205288"/>
            <a:ext cx="1295400" cy="457200"/>
          </a:xfrm>
        </p:spPr>
        <p:txBody>
          <a:bodyPr/>
          <a:lstStyle/>
          <a:p>
            <a:endParaRPr lang="en-US"/>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053FA3AC-B8AE-4857-B88B-C70DB545DEBE}"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ACF4BD4-FBFC-4173-BD5E-EE53D824C05C}" type="datetimeFigureOut">
              <a:rPr lang="en-US" smtClean="0"/>
              <a:t>4/19/2021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3FA3AC-B8AE-4857-B88B-C70DB545DEB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ACF4BD4-FBFC-4173-BD5E-EE53D824C05C}" type="datetimeFigureOut">
              <a:rPr lang="en-US" smtClean="0"/>
              <a:t>4/19/2021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3FA3AC-B8AE-4857-B88B-C70DB545DEB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ACF4BD4-FBFC-4173-BD5E-EE53D824C05C}" type="datetimeFigureOut">
              <a:rPr lang="en-US" smtClean="0"/>
              <a:t>4/19/2021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3FA3AC-B8AE-4857-B88B-C70DB545DEBE}"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6ACF4BD4-FBFC-4173-BD5E-EE53D824C05C}" type="datetimeFigureOut">
              <a:rPr lang="en-US" smtClean="0"/>
              <a:t>4/19/2021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3FA3AC-B8AE-4857-B88B-C70DB545DEBE}"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ACF4BD4-FBFC-4173-BD5E-EE53D824C05C}" type="datetimeFigureOut">
              <a:rPr lang="en-US" smtClean="0"/>
              <a:t>4/19/2021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3FA3AC-B8AE-4857-B88B-C70DB545DEBE}"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fld id="{6ACF4BD4-FBFC-4173-BD5E-EE53D824C05C}" type="datetimeFigureOut">
              <a:rPr lang="en-US" smtClean="0"/>
              <a:t>4/19/2021</a:t>
            </a:fld>
            <a:endParaRPr lang="en-US"/>
          </a:p>
        </p:txBody>
      </p:sp>
      <p:sp>
        <p:nvSpPr>
          <p:cNvPr id="27" name="Slide Number Placeholder 26"/>
          <p:cNvSpPr>
            <a:spLocks noGrp="1"/>
          </p:cNvSpPr>
          <p:nvPr>
            <p:ph type="sldNum" sz="quarter" idx="11"/>
          </p:nvPr>
        </p:nvSpPr>
        <p:spPr/>
        <p:txBody>
          <a:bodyPr rtlCol="0"/>
          <a:lstStyle/>
          <a:p>
            <a:fld id="{053FA3AC-B8AE-4857-B88B-C70DB545DEBE}" type="slidenum">
              <a:rPr lang="en-US" smtClean="0"/>
              <a:t>‹#›</a:t>
            </a:fld>
            <a:endParaRPr lang="en-US"/>
          </a:p>
        </p:txBody>
      </p:sp>
      <p:sp>
        <p:nvSpPr>
          <p:cNvPr id="28" name="Footer Placeholder 27"/>
          <p:cNvSpPr>
            <a:spLocks noGrp="1"/>
          </p:cNvSpPr>
          <p:nvPr>
            <p:ph type="ftr" sz="quarter" idx="12"/>
          </p:nvPr>
        </p:nvSpPr>
        <p:spPr/>
        <p:txBody>
          <a:bodyPr rtlCol="0"/>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6ACF4BD4-FBFC-4173-BD5E-EE53D824C05C}" type="datetimeFigureOut">
              <a:rPr lang="en-US" smtClean="0"/>
              <a:t>4/19/2021</a:t>
            </a:fld>
            <a:endParaRPr lang="en-US"/>
          </a:p>
        </p:txBody>
      </p:sp>
      <p:sp>
        <p:nvSpPr>
          <p:cNvPr id="4" name="Footer Placeholder 3"/>
          <p:cNvSpPr>
            <a:spLocks noGrp="1"/>
          </p:cNvSpPr>
          <p:nvPr>
            <p:ph type="ftr" sz="quarter" idx="11"/>
          </p:nvPr>
        </p:nvSpPr>
        <p:spPr>
          <a:xfrm>
            <a:off x="5257800" y="612648"/>
            <a:ext cx="1325880" cy="457200"/>
          </a:xfrm>
        </p:spPr>
        <p:txBody>
          <a:bodyPr/>
          <a:lstStyle/>
          <a:p>
            <a:endParaRPr lang="en-US"/>
          </a:p>
        </p:txBody>
      </p:sp>
      <p:sp>
        <p:nvSpPr>
          <p:cNvPr id="5" name="Slide Number Placeholder 4"/>
          <p:cNvSpPr>
            <a:spLocks noGrp="1"/>
          </p:cNvSpPr>
          <p:nvPr>
            <p:ph type="sldNum" sz="quarter" idx="12"/>
          </p:nvPr>
        </p:nvSpPr>
        <p:spPr>
          <a:xfrm>
            <a:off x="8174736" y="2272"/>
            <a:ext cx="762000" cy="365760"/>
          </a:xfrm>
        </p:spPr>
        <p:txBody>
          <a:bodyPr/>
          <a:lstStyle/>
          <a:p>
            <a:fld id="{053FA3AC-B8AE-4857-B88B-C70DB545DEBE}"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ACF4BD4-FBFC-4173-BD5E-EE53D824C05C}" type="datetimeFigureOut">
              <a:rPr lang="en-US" smtClean="0"/>
              <a:t>4/19/2021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53FA3AC-B8AE-4857-B88B-C70DB545DEB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ACF4BD4-FBFC-4173-BD5E-EE53D824C05C}" type="datetimeFigureOut">
              <a:rPr lang="en-US" smtClean="0"/>
              <a:t>4/19/2021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3FA3AC-B8AE-4857-B88B-C70DB545DEBE}"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6ACF4BD4-FBFC-4173-BD5E-EE53D824C05C}" type="datetimeFigureOut">
              <a:rPr lang="en-US" smtClean="0"/>
              <a:t>4/19/2021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3FA3AC-B8AE-4857-B88B-C70DB545DEBE}"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6ACF4BD4-FBFC-4173-BD5E-EE53D824C05C}" type="datetimeFigureOut">
              <a:rPr lang="en-US" smtClean="0"/>
              <a:t>4/19/2021</a:t>
            </a:fld>
            <a:endParaRPr lang="en-US"/>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US"/>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053FA3AC-B8AE-4857-B88B-C70DB545DEBE}"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bloomberg.com/news/articles/2015-09-04/a-colorful-dot-map-of-america-s-immigrants" TargetMode="External"/><Relationship Id="rId2" Type="http://schemas.openxmlformats.org/officeDocument/2006/relationships/hyperlink" Target="https://www.bloomberg.com/news/articles/2012-12-28/mapping-the-census-a-dot-for-every-person" TargetMode="External"/><Relationship Id="rId1" Type="http://schemas.openxmlformats.org/officeDocument/2006/relationships/slideLayout" Target="../slideLayouts/slideLayout2.xml"/><Relationship Id="rId4" Type="http://schemas.openxmlformats.org/officeDocument/2006/relationships/hyperlink" Target="https://www.vox.com/2015/7/29/9066963/jobs-dot-map"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1905000"/>
            <a:ext cx="8458200" cy="1470025"/>
          </a:xfrm>
        </p:spPr>
        <p:txBody>
          <a:bodyPr/>
          <a:lstStyle/>
          <a:p>
            <a:r>
              <a:rPr lang="en-US" dirty="0" smtClean="0"/>
              <a:t>Los Angeles City</a:t>
            </a:r>
            <a:endParaRPr lang="en-US" dirty="0"/>
          </a:p>
        </p:txBody>
      </p:sp>
      <p:sp>
        <p:nvSpPr>
          <p:cNvPr id="3" name="Subtitle 2"/>
          <p:cNvSpPr>
            <a:spLocks noGrp="1"/>
          </p:cNvSpPr>
          <p:nvPr>
            <p:ph type="subTitle" idx="1"/>
          </p:nvPr>
        </p:nvSpPr>
        <p:spPr/>
        <p:txBody>
          <a:bodyPr/>
          <a:lstStyle/>
          <a:p>
            <a:r>
              <a:rPr lang="en-US" dirty="0" smtClean="0"/>
              <a:t>Student’s Name </a:t>
            </a:r>
          </a:p>
          <a:p>
            <a:r>
              <a:rPr lang="en-US" dirty="0" smtClean="0"/>
              <a:t>Institution </a:t>
            </a:r>
            <a:endParaRPr lang="en-US" dirty="0"/>
          </a:p>
        </p:txBody>
      </p:sp>
    </p:spTree>
    <p:extLst>
      <p:ext uri="{BB962C8B-B14F-4D97-AF65-F5344CB8AC3E}">
        <p14:creationId xmlns:p14="http://schemas.microsoft.com/office/powerpoint/2010/main" val="26620460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1376"/>
            <a:ext cx="8229600" cy="1069848"/>
          </a:xfrm>
        </p:spPr>
        <p:txBody>
          <a:bodyPr/>
          <a:lstStyle/>
          <a:p>
            <a:r>
              <a:rPr lang="en-US" dirty="0" smtClean="0"/>
              <a:t>General Population Density </a:t>
            </a:r>
            <a:endParaRPr lang="en-US" dirty="0"/>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4630" y="905764"/>
            <a:ext cx="8769370" cy="5952236"/>
          </a:xfrm>
          <a:prstGeom prst="rect">
            <a:avLst/>
          </a:prstGeom>
        </p:spPr>
      </p:pic>
    </p:spTree>
    <p:extLst>
      <p:ext uri="{BB962C8B-B14F-4D97-AF65-F5344CB8AC3E}">
        <p14:creationId xmlns:p14="http://schemas.microsoft.com/office/powerpoint/2010/main" val="42340898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229600" cy="1069848"/>
          </a:xfrm>
        </p:spPr>
        <p:txBody>
          <a:bodyPr>
            <a:normAutofit fontScale="90000"/>
          </a:bodyPr>
          <a:lstStyle/>
          <a:p>
            <a:r>
              <a:rPr lang="en-US" dirty="0" smtClean="0"/>
              <a:t>Job Distribution and Unemployment </a:t>
            </a:r>
            <a:endParaRPr lang="en-US" dirty="0"/>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312" y="762000"/>
            <a:ext cx="9044687" cy="6096000"/>
          </a:xfrm>
          <a:prstGeom prst="rect">
            <a:avLst/>
          </a:prstGeom>
        </p:spPr>
      </p:pic>
    </p:spTree>
    <p:extLst>
      <p:ext uri="{BB962C8B-B14F-4D97-AF65-F5344CB8AC3E}">
        <p14:creationId xmlns:p14="http://schemas.microsoft.com/office/powerpoint/2010/main" val="36349464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376" y="381000"/>
            <a:ext cx="8229600" cy="1069848"/>
          </a:xfrm>
        </p:spPr>
        <p:txBody>
          <a:bodyPr/>
          <a:lstStyle/>
          <a:p>
            <a:r>
              <a:rPr lang="en-US" dirty="0" smtClean="0"/>
              <a:t>Immigrant Population </a:t>
            </a:r>
            <a:endParaRPr lang="en-US" dirty="0"/>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143000"/>
            <a:ext cx="8991600" cy="5410200"/>
          </a:xfrm>
          <a:prstGeom prst="rect">
            <a:avLst/>
          </a:prstGeom>
        </p:spPr>
      </p:pic>
    </p:spTree>
    <p:extLst>
      <p:ext uri="{BB962C8B-B14F-4D97-AF65-F5344CB8AC3E}">
        <p14:creationId xmlns:p14="http://schemas.microsoft.com/office/powerpoint/2010/main" val="10451627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8229600" cy="1066800"/>
          </a:xfrm>
        </p:spPr>
        <p:txBody>
          <a:bodyPr/>
          <a:lstStyle/>
          <a:p>
            <a:r>
              <a:rPr lang="en-US" dirty="0" smtClean="0"/>
              <a:t>Summary</a:t>
            </a:r>
            <a:endParaRPr lang="en-US" dirty="0"/>
          </a:p>
        </p:txBody>
      </p:sp>
      <p:sp>
        <p:nvSpPr>
          <p:cNvPr id="3" name="Content Placeholder 2"/>
          <p:cNvSpPr>
            <a:spLocks noGrp="1"/>
          </p:cNvSpPr>
          <p:nvPr>
            <p:ph idx="1"/>
          </p:nvPr>
        </p:nvSpPr>
        <p:spPr>
          <a:xfrm>
            <a:off x="228600" y="1143000"/>
            <a:ext cx="8686800" cy="5486400"/>
          </a:xfrm>
        </p:spPr>
        <p:txBody>
          <a:bodyPr/>
          <a:lstStyle/>
          <a:p>
            <a:r>
              <a:rPr lang="en-US" dirty="0" smtClean="0"/>
              <a:t>The maps show:</a:t>
            </a:r>
          </a:p>
          <a:p>
            <a:pPr marL="109728" indent="0">
              <a:buNone/>
            </a:pPr>
            <a:endParaRPr lang="en-US" dirty="0" smtClean="0"/>
          </a:p>
          <a:p>
            <a:r>
              <a:rPr lang="en-US" dirty="0" smtClean="0"/>
              <a:t>Uneven job distribution in the city </a:t>
            </a:r>
          </a:p>
          <a:p>
            <a:endParaRPr lang="en-US" dirty="0" smtClean="0"/>
          </a:p>
          <a:p>
            <a:r>
              <a:rPr lang="en-US" dirty="0" smtClean="0"/>
              <a:t>The city is densely populated </a:t>
            </a:r>
          </a:p>
          <a:p>
            <a:endParaRPr lang="en-US" dirty="0" smtClean="0"/>
          </a:p>
          <a:p>
            <a:r>
              <a:rPr lang="en-US" dirty="0" smtClean="0"/>
              <a:t>Immigrant population is and continued to increase</a:t>
            </a:r>
          </a:p>
          <a:p>
            <a:endParaRPr lang="en-US" dirty="0"/>
          </a:p>
          <a:p>
            <a:r>
              <a:rPr lang="en-US" dirty="0" smtClean="0"/>
              <a:t>Mexican immigrants are the majority</a:t>
            </a:r>
          </a:p>
        </p:txBody>
      </p:sp>
    </p:spTree>
    <p:extLst>
      <p:ext uri="{BB962C8B-B14F-4D97-AF65-F5344CB8AC3E}">
        <p14:creationId xmlns:p14="http://schemas.microsoft.com/office/powerpoint/2010/main" val="35706621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 </a:t>
            </a:r>
            <a:endParaRPr lang="en-US" dirty="0"/>
          </a:p>
        </p:txBody>
      </p:sp>
      <p:sp>
        <p:nvSpPr>
          <p:cNvPr id="3" name="Content Placeholder 2"/>
          <p:cNvSpPr>
            <a:spLocks noGrp="1"/>
          </p:cNvSpPr>
          <p:nvPr>
            <p:ph idx="1"/>
          </p:nvPr>
        </p:nvSpPr>
        <p:spPr/>
        <p:txBody>
          <a:bodyPr>
            <a:normAutofit fontScale="92500"/>
          </a:bodyPr>
          <a:lstStyle/>
          <a:p>
            <a:r>
              <a:rPr lang="en-US" dirty="0"/>
              <a:t>General Population. </a:t>
            </a:r>
            <a:r>
              <a:rPr lang="en-US" dirty="0">
                <a:hlinkClick r:id="rId2"/>
              </a:rPr>
              <a:t>https://</a:t>
            </a:r>
            <a:r>
              <a:rPr lang="en-US" dirty="0" smtClean="0">
                <a:hlinkClick r:id="rId2"/>
              </a:rPr>
              <a:t>www.bloomberg.com/news/articles/2012-12-28/mapping-the-census-a-dot-for-every-person</a:t>
            </a:r>
            <a:endParaRPr lang="en-US" dirty="0" smtClean="0"/>
          </a:p>
          <a:p>
            <a:r>
              <a:rPr lang="en-US" dirty="0"/>
              <a:t>Immigrant Population. </a:t>
            </a:r>
            <a:r>
              <a:rPr lang="en-US" dirty="0">
                <a:hlinkClick r:id="rId3"/>
              </a:rPr>
              <a:t>https://</a:t>
            </a:r>
            <a:r>
              <a:rPr lang="en-US" dirty="0" smtClean="0">
                <a:hlinkClick r:id="rId3"/>
              </a:rPr>
              <a:t>www.bloomberg.com/news/articles/2015-09-04/a-colorful-dot-map-of-america-s-immigrants</a:t>
            </a:r>
            <a:r>
              <a:rPr lang="en-US" dirty="0" smtClean="0"/>
              <a:t> </a:t>
            </a:r>
            <a:endParaRPr lang="en-US" dirty="0"/>
          </a:p>
          <a:p>
            <a:r>
              <a:rPr lang="en-US" dirty="0" smtClean="0"/>
              <a:t>Job </a:t>
            </a:r>
            <a:r>
              <a:rPr lang="en-US" dirty="0"/>
              <a:t>Distribution. </a:t>
            </a:r>
            <a:r>
              <a:rPr lang="en-US" dirty="0">
                <a:hlinkClick r:id="rId4"/>
              </a:rPr>
              <a:t>https://</a:t>
            </a:r>
            <a:r>
              <a:rPr lang="en-US" dirty="0" smtClean="0">
                <a:hlinkClick r:id="rId4"/>
              </a:rPr>
              <a:t>www.vox.com/2015/7/29/9066963/jobs-dot-map</a:t>
            </a:r>
            <a:endParaRPr lang="en-US" dirty="0" smtClean="0"/>
          </a:p>
          <a:p>
            <a:endParaRPr lang="en-US" dirty="0"/>
          </a:p>
        </p:txBody>
      </p:sp>
    </p:spTree>
    <p:extLst>
      <p:ext uri="{BB962C8B-B14F-4D97-AF65-F5344CB8AC3E}">
        <p14:creationId xmlns:p14="http://schemas.microsoft.com/office/powerpoint/2010/main" val="350630142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65</TotalTime>
  <Words>473</Words>
  <Application>Microsoft Office PowerPoint</Application>
  <PresentationFormat>On-screen Show (4:3)</PresentationFormat>
  <Paragraphs>28</Paragraphs>
  <Slides>6</Slides>
  <Notes>4</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Urban</vt:lpstr>
      <vt:lpstr>Los Angeles City</vt:lpstr>
      <vt:lpstr>General Population Density </vt:lpstr>
      <vt:lpstr>Job Distribution and Unemployment </vt:lpstr>
      <vt:lpstr>Immigrant Population </vt:lpstr>
      <vt:lpstr>Summary</vt:lpstr>
      <vt:lpstr>References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Race and Minority Inequality in Virginia</dc:title>
  <dc:creator>acer</dc:creator>
  <cp:lastModifiedBy>VINNY</cp:lastModifiedBy>
  <cp:revision>5</cp:revision>
  <dcterms:created xsi:type="dcterms:W3CDTF">2021-04-19T12:31:39Z</dcterms:created>
  <dcterms:modified xsi:type="dcterms:W3CDTF">2021-04-19T14:04:06Z</dcterms:modified>
</cp:coreProperties>
</file>